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Anton" pitchFamily="2" charset="0"/>
      <p:regular r:id="rId18"/>
    </p:embeddedFont>
    <p:embeddedFont>
      <p:font typeface="Arimo" panose="020B0604020202020204" charset="0"/>
      <p:regular r:id="rId19"/>
    </p:embeddedFont>
    <p:embeddedFont>
      <p:font typeface="Canva Sans" panose="020B0604020202020204" charset="0"/>
      <p:regular r:id="rId20"/>
    </p:embeddedFont>
    <p:embeddedFont>
      <p:font typeface="Canva Sans Bold" panose="020B0604020202020204" charset="0"/>
      <p:regular r:id="rId21"/>
    </p:embeddedFont>
    <p:embeddedFont>
      <p:font typeface="Inter" panose="020B0604020202020204" charset="0"/>
      <p:regular r:id="rId22"/>
    </p:embeddedFont>
    <p:embeddedFont>
      <p:font typeface="Inter Bold" panose="020B0604020202020204" charset="0"/>
      <p:regular r:id="rId23"/>
    </p:embeddedFont>
    <p:embeddedFont>
      <p:font typeface="Open Sans" panose="020B0606030504020204" pitchFamily="34" charset="0"/>
      <p:regular r:id="rId24"/>
    </p:embeddedFont>
    <p:embeddedFont>
      <p:font typeface="Open Sans Bold" panose="020B0806030504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65570" autoAdjust="0"/>
  </p:normalViewPr>
  <p:slideViewPr>
    <p:cSldViewPr>
      <p:cViewPr varScale="1">
        <p:scale>
          <a:sx n="36" d="100"/>
          <a:sy n="36" d="100"/>
        </p:scale>
        <p:origin x="1762" y="1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244879" y="1538737"/>
            <a:ext cx="2264398" cy="2264398"/>
          </a:xfrm>
          <a:custGeom>
            <a:avLst/>
            <a:gdLst/>
            <a:ahLst/>
            <a:cxnLst/>
            <a:rect l="l" t="t" r="r" b="b"/>
            <a:pathLst>
              <a:path w="2264398" h="2264398">
                <a:moveTo>
                  <a:pt x="0" y="0"/>
                </a:moveTo>
                <a:lnTo>
                  <a:pt x="2264398" y="0"/>
                </a:lnTo>
                <a:lnTo>
                  <a:pt x="2264398" y="2264398"/>
                </a:lnTo>
                <a:lnTo>
                  <a:pt x="0" y="22643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71550" y="299529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2116078" y="525887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6504361" y="1379981"/>
            <a:ext cx="9384638" cy="4598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480"/>
              </a:lnSpc>
              <a:spcBef>
                <a:spcPct val="0"/>
              </a:spcBef>
            </a:pPr>
            <a:r>
              <a:rPr lang="en-US" sz="132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SIGNATURE VARIFICATION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25678" y="5981131"/>
            <a:ext cx="9384638" cy="2038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72"/>
              </a:lnSpc>
              <a:spcBef>
                <a:spcPct val="0"/>
              </a:spcBef>
            </a:pPr>
            <a:r>
              <a:rPr lang="en-US" sz="1198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USING ANN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7499918" y="9638067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857761" y="8355012"/>
            <a:ext cx="4066858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7402C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E/20/016 - Amarakeerthi H.K.K.G</a:t>
            </a:r>
          </a:p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7402C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E/20/055-De Silva H.D.S.</a:t>
            </a:r>
          </a:p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7402C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E/20/231-Madhura T.W.K.J.</a:t>
            </a:r>
          </a:p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7402C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E/20/404-Ukwaththa U.A.N.T.</a:t>
            </a:r>
          </a:p>
          <a:p>
            <a:pPr algn="l">
              <a:lnSpc>
                <a:spcPts val="2800"/>
              </a:lnSpc>
            </a:pPr>
            <a:endParaRPr lang="en-US" sz="2000" b="1">
              <a:solidFill>
                <a:srgbClr val="7402C6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78842" y="695971"/>
            <a:ext cx="18976367" cy="14284029"/>
          </a:xfrm>
          <a:custGeom>
            <a:avLst/>
            <a:gdLst/>
            <a:ahLst/>
            <a:cxnLst/>
            <a:rect l="l" t="t" r="r" b="b"/>
            <a:pathLst>
              <a:path w="18976367" h="14284029">
                <a:moveTo>
                  <a:pt x="0" y="0"/>
                </a:moveTo>
                <a:lnTo>
                  <a:pt x="18976367" y="0"/>
                </a:lnTo>
                <a:lnTo>
                  <a:pt x="18976367" y="14284029"/>
                </a:lnTo>
                <a:lnTo>
                  <a:pt x="0" y="142840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41985" y="4877406"/>
            <a:ext cx="5367757" cy="4408067"/>
          </a:xfrm>
          <a:custGeom>
            <a:avLst/>
            <a:gdLst/>
            <a:ahLst/>
            <a:cxnLst/>
            <a:rect l="l" t="t" r="r" b="b"/>
            <a:pathLst>
              <a:path w="5367757" h="4408067">
                <a:moveTo>
                  <a:pt x="0" y="0"/>
                </a:moveTo>
                <a:lnTo>
                  <a:pt x="5367757" y="0"/>
                </a:lnTo>
                <a:lnTo>
                  <a:pt x="5367757" y="4408067"/>
                </a:lnTo>
                <a:lnTo>
                  <a:pt x="0" y="44080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94756" y="2103278"/>
            <a:ext cx="6966033" cy="587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8"/>
              </a:lnSpc>
            </a:pPr>
            <a:r>
              <a:rPr lang="en-US" sz="3491" b="1">
                <a:solidFill>
                  <a:srgbClr val="7402C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CEDAR Signature Dataset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53492" y="3206086"/>
            <a:ext cx="15688768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7402C6"/>
                </a:solidFill>
                <a:latin typeface="Canva Sans"/>
                <a:ea typeface="Canva Sans"/>
                <a:cs typeface="Canva Sans"/>
                <a:sym typeface="Canva Sans"/>
              </a:rPr>
              <a:t>Genuine signatures 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7402C6"/>
                </a:solidFill>
                <a:latin typeface="Canva Sans"/>
                <a:ea typeface="Canva Sans"/>
                <a:cs typeface="Canva Sans"/>
                <a:sym typeface="Canva Sans"/>
              </a:rPr>
              <a:t>Forged signatures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532313" y="2103278"/>
            <a:ext cx="7802838" cy="587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8"/>
              </a:lnSpc>
            </a:pPr>
            <a:r>
              <a:rPr lang="en-US" sz="3491" b="1">
                <a:solidFill>
                  <a:srgbClr val="7402C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Processing steps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344579" y="3206086"/>
            <a:ext cx="14805808" cy="4223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1998" lvl="1" indent="-325999" algn="l">
              <a:lnSpc>
                <a:spcPts val="4227"/>
              </a:lnSpc>
              <a:buFont typeface="Arial"/>
              <a:buChar char="•"/>
            </a:pPr>
            <a:r>
              <a:rPr lang="en-US" sz="3019">
                <a:solidFill>
                  <a:srgbClr val="7402C6"/>
                </a:solidFill>
                <a:latin typeface="Canva Sans"/>
                <a:ea typeface="Canva Sans"/>
                <a:cs typeface="Canva Sans"/>
                <a:sym typeface="Canva Sans"/>
              </a:rPr>
              <a:t>Image Loading</a:t>
            </a:r>
          </a:p>
          <a:p>
            <a:pPr marL="651998" lvl="1" indent="-325999" algn="l">
              <a:lnSpc>
                <a:spcPts val="4227"/>
              </a:lnSpc>
              <a:buFont typeface="Arial"/>
              <a:buChar char="•"/>
            </a:pPr>
            <a:r>
              <a:rPr lang="en-US" sz="3019">
                <a:solidFill>
                  <a:srgbClr val="7402C6"/>
                </a:solidFill>
                <a:latin typeface="Canva Sans"/>
                <a:ea typeface="Canva Sans"/>
                <a:cs typeface="Canva Sans"/>
                <a:sym typeface="Canva Sans"/>
              </a:rPr>
              <a:t>Grayscale Conversion</a:t>
            </a:r>
          </a:p>
          <a:p>
            <a:pPr marL="651998" lvl="1" indent="-325999" algn="l">
              <a:lnSpc>
                <a:spcPts val="4227"/>
              </a:lnSpc>
              <a:buFont typeface="Arial"/>
              <a:buChar char="•"/>
            </a:pPr>
            <a:r>
              <a:rPr lang="en-US" sz="3019">
                <a:solidFill>
                  <a:srgbClr val="7402C6"/>
                </a:solidFill>
                <a:latin typeface="Canva Sans"/>
                <a:ea typeface="Canva Sans"/>
                <a:cs typeface="Canva Sans"/>
                <a:sym typeface="Canva Sans"/>
              </a:rPr>
              <a:t>Resizing</a:t>
            </a:r>
          </a:p>
          <a:p>
            <a:pPr marL="651998" lvl="1" indent="-325999" algn="l">
              <a:lnSpc>
                <a:spcPts val="4227"/>
              </a:lnSpc>
              <a:buFont typeface="Arial"/>
              <a:buChar char="•"/>
            </a:pPr>
            <a:r>
              <a:rPr lang="en-US" sz="3019">
                <a:solidFill>
                  <a:srgbClr val="7402C6"/>
                </a:solidFill>
                <a:latin typeface="Canva Sans"/>
                <a:ea typeface="Canva Sans"/>
                <a:cs typeface="Canva Sans"/>
                <a:sym typeface="Canva Sans"/>
              </a:rPr>
              <a:t>Normalization</a:t>
            </a:r>
          </a:p>
          <a:p>
            <a:pPr marL="651998" lvl="1" indent="-325999" algn="l">
              <a:lnSpc>
                <a:spcPts val="4227"/>
              </a:lnSpc>
              <a:buFont typeface="Arial"/>
              <a:buChar char="•"/>
            </a:pPr>
            <a:r>
              <a:rPr lang="en-US" sz="3019">
                <a:solidFill>
                  <a:srgbClr val="7402C6"/>
                </a:solidFill>
                <a:latin typeface="Canva Sans"/>
                <a:ea typeface="Canva Sans"/>
                <a:cs typeface="Canva Sans"/>
                <a:sym typeface="Canva Sans"/>
              </a:rPr>
              <a:t>Pair Creation</a:t>
            </a:r>
          </a:p>
          <a:p>
            <a:pPr marL="1303996" lvl="2" indent="-434665" algn="l">
              <a:lnSpc>
                <a:spcPts val="4227"/>
              </a:lnSpc>
              <a:buFont typeface="Arial"/>
              <a:buChar char="⚬"/>
            </a:pPr>
            <a:r>
              <a:rPr lang="en-US" sz="3019">
                <a:solidFill>
                  <a:srgbClr val="7402C6"/>
                </a:solidFill>
                <a:latin typeface="Canva Sans"/>
                <a:ea typeface="Canva Sans"/>
                <a:cs typeface="Canva Sans"/>
                <a:sym typeface="Canva Sans"/>
              </a:rPr>
              <a:t>Positive pairs</a:t>
            </a:r>
          </a:p>
          <a:p>
            <a:pPr marL="1303996" lvl="2" indent="-434665" algn="l">
              <a:lnSpc>
                <a:spcPts val="4227"/>
              </a:lnSpc>
              <a:buFont typeface="Arial"/>
              <a:buChar char="⚬"/>
            </a:pPr>
            <a:r>
              <a:rPr lang="en-US" sz="3019">
                <a:solidFill>
                  <a:srgbClr val="7402C6"/>
                </a:solidFill>
                <a:latin typeface="Canva Sans"/>
                <a:ea typeface="Canva Sans"/>
                <a:cs typeface="Canva Sans"/>
                <a:sym typeface="Canva Sans"/>
              </a:rPr>
              <a:t>Negative pairs</a:t>
            </a:r>
          </a:p>
          <a:p>
            <a:pPr marL="651998" lvl="1" indent="-325999" algn="l">
              <a:lnSpc>
                <a:spcPts val="4227"/>
              </a:lnSpc>
              <a:buFont typeface="Arial"/>
              <a:buChar char="•"/>
            </a:pPr>
            <a:r>
              <a:rPr lang="en-US" sz="3019">
                <a:solidFill>
                  <a:srgbClr val="7402C6"/>
                </a:solidFill>
                <a:latin typeface="Canva Sans"/>
                <a:ea typeface="Canva Sans"/>
                <a:cs typeface="Canva Sans"/>
                <a:sym typeface="Canva Sans"/>
              </a:rPr>
              <a:t>Train-Test Split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94756" y="447681"/>
            <a:ext cx="8907258" cy="1038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Dataset and Preprocessing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10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88367" y="695971"/>
            <a:ext cx="18976367" cy="14284029"/>
          </a:xfrm>
          <a:custGeom>
            <a:avLst/>
            <a:gdLst/>
            <a:ahLst/>
            <a:cxnLst/>
            <a:rect l="l" t="t" r="r" b="b"/>
            <a:pathLst>
              <a:path w="18976367" h="14284029">
                <a:moveTo>
                  <a:pt x="0" y="0"/>
                </a:moveTo>
                <a:lnTo>
                  <a:pt x="18976367" y="0"/>
                </a:lnTo>
                <a:lnTo>
                  <a:pt x="18976367" y="14284029"/>
                </a:lnTo>
                <a:lnTo>
                  <a:pt x="0" y="142840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432111" y="3266365"/>
            <a:ext cx="7827189" cy="5214864"/>
          </a:xfrm>
          <a:custGeom>
            <a:avLst/>
            <a:gdLst/>
            <a:ahLst/>
            <a:cxnLst/>
            <a:rect l="l" t="t" r="r" b="b"/>
            <a:pathLst>
              <a:path w="7827189" h="5214864">
                <a:moveTo>
                  <a:pt x="0" y="0"/>
                </a:moveTo>
                <a:lnTo>
                  <a:pt x="7827189" y="0"/>
                </a:lnTo>
                <a:lnTo>
                  <a:pt x="7827189" y="5214865"/>
                </a:lnTo>
                <a:lnTo>
                  <a:pt x="0" y="52148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94756" y="207328"/>
            <a:ext cx="8105061" cy="1038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Training Process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11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-1227067" y="1678172"/>
            <a:ext cx="7802838" cy="587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8"/>
              </a:lnSpc>
            </a:pPr>
            <a:r>
              <a:rPr lang="en-US" sz="3491" b="1">
                <a:solidFill>
                  <a:srgbClr val="7402C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Hyperparameters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79356" y="2424207"/>
            <a:ext cx="14805808" cy="2632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1998" lvl="1" indent="-325999" algn="l">
              <a:lnSpc>
                <a:spcPts val="4227"/>
              </a:lnSpc>
              <a:buFont typeface="Arial"/>
              <a:buChar char="•"/>
            </a:pPr>
            <a:r>
              <a:rPr lang="en-US" sz="3019">
                <a:solidFill>
                  <a:srgbClr val="7402C6"/>
                </a:solidFill>
                <a:latin typeface="Canva Sans"/>
                <a:ea typeface="Canva Sans"/>
                <a:cs typeface="Canva Sans"/>
                <a:sym typeface="Canva Sans"/>
              </a:rPr>
              <a:t>Optimizer: Adam</a:t>
            </a:r>
          </a:p>
          <a:p>
            <a:pPr marL="651998" lvl="1" indent="-325999" algn="l">
              <a:lnSpc>
                <a:spcPts val="4227"/>
              </a:lnSpc>
              <a:buFont typeface="Arial"/>
              <a:buChar char="•"/>
            </a:pPr>
            <a:r>
              <a:rPr lang="en-US" sz="3019">
                <a:solidFill>
                  <a:srgbClr val="7402C6"/>
                </a:solidFill>
                <a:latin typeface="Canva Sans"/>
                <a:ea typeface="Canva Sans"/>
                <a:cs typeface="Canva Sans"/>
                <a:sym typeface="Canva Sans"/>
              </a:rPr>
              <a:t>Activation Function: ReLU</a:t>
            </a:r>
          </a:p>
          <a:p>
            <a:pPr marL="651998" lvl="1" indent="-325999" algn="l">
              <a:lnSpc>
                <a:spcPts val="4227"/>
              </a:lnSpc>
              <a:buFont typeface="Arial"/>
              <a:buChar char="•"/>
            </a:pPr>
            <a:r>
              <a:rPr lang="en-US" sz="3019">
                <a:solidFill>
                  <a:srgbClr val="7402C6"/>
                </a:solidFill>
                <a:latin typeface="Canva Sans"/>
                <a:ea typeface="Canva Sans"/>
                <a:cs typeface="Canva Sans"/>
                <a:sym typeface="Canva Sans"/>
              </a:rPr>
              <a:t>Loss Function: Binary Cross-Entropy</a:t>
            </a:r>
          </a:p>
          <a:p>
            <a:pPr marL="651998" lvl="1" indent="-325999" algn="l">
              <a:lnSpc>
                <a:spcPts val="4227"/>
              </a:lnSpc>
              <a:buFont typeface="Arial"/>
              <a:buChar char="•"/>
            </a:pPr>
            <a:r>
              <a:rPr lang="en-US" sz="3019">
                <a:solidFill>
                  <a:srgbClr val="7402C6"/>
                </a:solidFill>
                <a:latin typeface="Canva Sans"/>
                <a:ea typeface="Canva Sans"/>
                <a:cs typeface="Canva Sans"/>
                <a:sym typeface="Canva Sans"/>
              </a:rPr>
              <a:t>Batch Size: 32</a:t>
            </a:r>
          </a:p>
          <a:p>
            <a:pPr marL="651998" lvl="1" indent="-325999" algn="l">
              <a:lnSpc>
                <a:spcPts val="4227"/>
              </a:lnSpc>
              <a:buFont typeface="Arial"/>
              <a:buChar char="•"/>
            </a:pPr>
            <a:r>
              <a:rPr lang="en-US" sz="3019">
                <a:solidFill>
                  <a:srgbClr val="7402C6"/>
                </a:solidFill>
                <a:latin typeface="Canva Sans"/>
                <a:ea typeface="Canva Sans"/>
                <a:cs typeface="Canva Sans"/>
                <a:sym typeface="Canva Sans"/>
              </a:rPr>
              <a:t>Epochs: 20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07837" y="5385616"/>
            <a:ext cx="7802838" cy="587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8"/>
              </a:lnSpc>
            </a:pPr>
            <a:r>
              <a:rPr lang="en-US" sz="3491" b="1">
                <a:solidFill>
                  <a:srgbClr val="7402C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Overfitting Prevention Strategies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87727" y="6302422"/>
            <a:ext cx="15688768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7402C6"/>
                </a:solidFill>
                <a:latin typeface="Canva Sans"/>
                <a:ea typeface="Canva Sans"/>
                <a:cs typeface="Canva Sans"/>
                <a:sym typeface="Canva Sans"/>
              </a:rPr>
              <a:t>Early Stopping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7402C6"/>
                </a:solidFill>
                <a:latin typeface="Canva Sans"/>
                <a:ea typeface="Canva Sans"/>
                <a:cs typeface="Canva Sans"/>
                <a:sym typeface="Canva Sans"/>
              </a:rPr>
              <a:t>Data Normalization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0735" y="0"/>
            <a:ext cx="20035069" cy="15080943"/>
          </a:xfrm>
          <a:custGeom>
            <a:avLst/>
            <a:gdLst/>
            <a:ahLst/>
            <a:cxnLst/>
            <a:rect l="l" t="t" r="r" b="b"/>
            <a:pathLst>
              <a:path w="20035069" h="15080943">
                <a:moveTo>
                  <a:pt x="0" y="0"/>
                </a:moveTo>
                <a:lnTo>
                  <a:pt x="20035069" y="0"/>
                </a:lnTo>
                <a:lnTo>
                  <a:pt x="20035069" y="15080943"/>
                </a:lnTo>
                <a:lnTo>
                  <a:pt x="0" y="150809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640606" y="460599"/>
            <a:ext cx="8000165" cy="5800120"/>
          </a:xfrm>
          <a:custGeom>
            <a:avLst/>
            <a:gdLst/>
            <a:ahLst/>
            <a:cxnLst/>
            <a:rect l="l" t="t" r="r" b="b"/>
            <a:pathLst>
              <a:path w="8000165" h="5800120">
                <a:moveTo>
                  <a:pt x="0" y="0"/>
                </a:moveTo>
                <a:lnTo>
                  <a:pt x="8000165" y="0"/>
                </a:lnTo>
                <a:lnTo>
                  <a:pt x="8000165" y="5800119"/>
                </a:lnTo>
                <a:lnTo>
                  <a:pt x="0" y="58001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85386" y="7192241"/>
            <a:ext cx="2066059" cy="2066059"/>
          </a:xfrm>
          <a:custGeom>
            <a:avLst/>
            <a:gdLst/>
            <a:ahLst/>
            <a:cxnLst/>
            <a:rect l="l" t="t" r="r" b="b"/>
            <a:pathLst>
              <a:path w="2066059" h="2066059">
                <a:moveTo>
                  <a:pt x="0" y="0"/>
                </a:moveTo>
                <a:lnTo>
                  <a:pt x="2066059" y="0"/>
                </a:lnTo>
                <a:lnTo>
                  <a:pt x="2066059" y="2066059"/>
                </a:lnTo>
                <a:lnTo>
                  <a:pt x="0" y="20660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-880168" y="2168001"/>
            <a:ext cx="6966033" cy="587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8"/>
              </a:lnSpc>
            </a:pPr>
            <a:r>
              <a:rPr lang="en-US" sz="3491" b="1">
                <a:solidFill>
                  <a:srgbClr val="7402C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Accuracy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85386" y="2854734"/>
            <a:ext cx="7802838" cy="244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88"/>
              </a:lnSpc>
            </a:pPr>
            <a:r>
              <a:rPr lang="en-US" sz="3491" b="1">
                <a:solidFill>
                  <a:srgbClr val="7402C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Precision</a:t>
            </a:r>
          </a:p>
          <a:p>
            <a:pPr algn="l">
              <a:lnSpc>
                <a:spcPts val="4888"/>
              </a:lnSpc>
            </a:pPr>
            <a:r>
              <a:rPr lang="en-US" sz="3491" b="1">
                <a:solidFill>
                  <a:srgbClr val="7402C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Recall</a:t>
            </a:r>
          </a:p>
          <a:p>
            <a:pPr algn="l">
              <a:lnSpc>
                <a:spcPts val="4888"/>
              </a:lnSpc>
            </a:pPr>
            <a:r>
              <a:rPr lang="en-US" sz="3491" b="1">
                <a:solidFill>
                  <a:srgbClr val="7402C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F1-Score</a:t>
            </a:r>
          </a:p>
          <a:p>
            <a:pPr algn="l">
              <a:lnSpc>
                <a:spcPts val="4888"/>
              </a:lnSpc>
            </a:pPr>
            <a:r>
              <a:rPr lang="en-US" sz="3491" b="1">
                <a:solidFill>
                  <a:srgbClr val="7402C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Confusion Matrix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4756" y="207328"/>
            <a:ext cx="8105061" cy="1038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Evaluation Metrics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12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35574" y="0"/>
            <a:ext cx="19847744" cy="14939938"/>
          </a:xfrm>
          <a:custGeom>
            <a:avLst/>
            <a:gdLst/>
            <a:ahLst/>
            <a:cxnLst/>
            <a:rect l="l" t="t" r="r" b="b"/>
            <a:pathLst>
              <a:path w="19847744" h="14939938">
                <a:moveTo>
                  <a:pt x="0" y="0"/>
                </a:moveTo>
                <a:lnTo>
                  <a:pt x="19847744" y="0"/>
                </a:lnTo>
                <a:lnTo>
                  <a:pt x="19847744" y="14939938"/>
                </a:lnTo>
                <a:lnTo>
                  <a:pt x="0" y="149399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13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177600" y="3990965"/>
            <a:ext cx="5932799" cy="2295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0"/>
              </a:lnSpc>
            </a:pPr>
            <a:r>
              <a:rPr lang="en-US" sz="7492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Demonstration &amp; Results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54624" y="0"/>
            <a:ext cx="19847744" cy="14939938"/>
          </a:xfrm>
          <a:custGeom>
            <a:avLst/>
            <a:gdLst/>
            <a:ahLst/>
            <a:cxnLst/>
            <a:rect l="l" t="t" r="r" b="b"/>
            <a:pathLst>
              <a:path w="19847744" h="14939938">
                <a:moveTo>
                  <a:pt x="0" y="0"/>
                </a:moveTo>
                <a:lnTo>
                  <a:pt x="19847744" y="0"/>
                </a:lnTo>
                <a:lnTo>
                  <a:pt x="19847744" y="14939938"/>
                </a:lnTo>
                <a:lnTo>
                  <a:pt x="0" y="149399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14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10162" y="2723635"/>
            <a:ext cx="6431311" cy="7068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9501" lvl="1" indent="-359750" algn="l">
              <a:lnSpc>
                <a:spcPts val="4665"/>
              </a:lnSpc>
              <a:buFont typeface="Arial"/>
              <a:buChar char="•"/>
            </a:pPr>
            <a:r>
              <a:rPr lang="en-US" sz="333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Overfitting</a:t>
            </a:r>
          </a:p>
          <a:p>
            <a:pPr algn="just">
              <a:lnSpc>
                <a:spcPts val="4665"/>
              </a:lnSpc>
            </a:pPr>
            <a:endParaRPr lang="en-US" sz="3332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665"/>
              </a:lnSpc>
            </a:pPr>
            <a:endParaRPr lang="en-US" sz="3332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665"/>
              </a:lnSpc>
            </a:pPr>
            <a:endParaRPr lang="en-US" sz="3332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665"/>
              </a:lnSpc>
            </a:pPr>
            <a:endParaRPr lang="en-US" sz="3332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19501" lvl="1" indent="-359750" algn="l">
              <a:lnSpc>
                <a:spcPts val="4665"/>
              </a:lnSpc>
              <a:buFont typeface="Arial"/>
              <a:buChar char="•"/>
            </a:pPr>
            <a:r>
              <a:rPr lang="en-US" sz="333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Handling High-Dimensional Data</a:t>
            </a:r>
          </a:p>
          <a:p>
            <a:pPr algn="l">
              <a:lnSpc>
                <a:spcPts val="4665"/>
              </a:lnSpc>
            </a:pPr>
            <a:endParaRPr lang="en-US" sz="3332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665"/>
              </a:lnSpc>
            </a:pPr>
            <a:endParaRPr lang="en-US" sz="3332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19501" lvl="1" indent="-359750" algn="l">
              <a:lnSpc>
                <a:spcPts val="4665"/>
              </a:lnSpc>
              <a:buFont typeface="Arial"/>
              <a:buChar char="•"/>
            </a:pPr>
            <a:r>
              <a:rPr lang="en-US" sz="333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Computational Resource Limitations</a:t>
            </a:r>
          </a:p>
          <a:p>
            <a:pPr algn="l">
              <a:lnSpc>
                <a:spcPts val="4665"/>
              </a:lnSpc>
            </a:pPr>
            <a:endParaRPr lang="en-US" sz="3332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098296" y="602811"/>
            <a:ext cx="15568084" cy="114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40"/>
              </a:lnSpc>
            </a:pPr>
            <a:r>
              <a:rPr lang="en-US" sz="7492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Challenges              Solutions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041473" y="1957519"/>
            <a:ext cx="9010401" cy="7068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65"/>
              </a:lnSpc>
            </a:pPr>
            <a:endParaRPr/>
          </a:p>
          <a:p>
            <a:pPr marL="1439002" lvl="2" indent="-479667" algn="l">
              <a:lnSpc>
                <a:spcPts val="4665"/>
              </a:lnSpc>
              <a:buFont typeface="Arial"/>
              <a:buChar char="⚬"/>
            </a:pPr>
            <a:r>
              <a:rPr lang="en-US" sz="333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Convolutional Layers with Small Filters </a:t>
            </a:r>
          </a:p>
          <a:p>
            <a:pPr marL="1439002" lvl="2" indent="-479667" algn="l">
              <a:lnSpc>
                <a:spcPts val="4665"/>
              </a:lnSpc>
              <a:buFont typeface="Arial"/>
              <a:buChar char="⚬"/>
            </a:pPr>
            <a:r>
              <a:rPr lang="en-US" sz="333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Using Conv2D layers with increasing filters (64 → 128 → 256 → 512) extracts hierarchical features.</a:t>
            </a:r>
          </a:p>
          <a:p>
            <a:pPr algn="l">
              <a:lnSpc>
                <a:spcPts val="4665"/>
              </a:lnSpc>
            </a:pPr>
            <a:endParaRPr lang="en-US" sz="3332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439002" lvl="2" indent="-479667" algn="l">
              <a:lnSpc>
                <a:spcPts val="4665"/>
              </a:lnSpc>
              <a:buFont typeface="Arial"/>
              <a:buChar char="⚬"/>
            </a:pPr>
            <a:r>
              <a:rPr lang="en-US" sz="333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Use better Max Pooling Layers</a:t>
            </a:r>
          </a:p>
          <a:p>
            <a:pPr algn="l">
              <a:lnSpc>
                <a:spcPts val="4665"/>
              </a:lnSpc>
            </a:pPr>
            <a:endParaRPr lang="en-US" sz="3332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665"/>
              </a:lnSpc>
            </a:pPr>
            <a:endParaRPr lang="en-US" sz="3332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665"/>
              </a:lnSpc>
            </a:pPr>
            <a:endParaRPr lang="en-US" sz="3332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665"/>
              </a:lnSpc>
            </a:pPr>
            <a:endParaRPr lang="en-US" sz="3332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439002" lvl="2" indent="-479667" algn="l">
              <a:lnSpc>
                <a:spcPts val="4665"/>
              </a:lnSpc>
              <a:buFont typeface="Arial"/>
              <a:buChar char="⚬"/>
            </a:pPr>
            <a:r>
              <a:rPr lang="en-US" sz="333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Use Kaggle for GPU acceleration</a:t>
            </a:r>
          </a:p>
        </p:txBody>
      </p:sp>
      <p:sp>
        <p:nvSpPr>
          <p:cNvPr id="9" name="AutoShape 9"/>
          <p:cNvSpPr/>
          <p:nvPr/>
        </p:nvSpPr>
        <p:spPr>
          <a:xfrm flipV="1">
            <a:off x="8198767" y="494737"/>
            <a:ext cx="19050" cy="929752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>
            <a:off x="1028700" y="5143500"/>
            <a:ext cx="1674495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1135948" y="7690180"/>
            <a:ext cx="16637658" cy="3810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>
            <a:off x="820078" y="2024194"/>
            <a:ext cx="1684625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54624" y="0"/>
            <a:ext cx="19847744" cy="14939938"/>
          </a:xfrm>
          <a:custGeom>
            <a:avLst/>
            <a:gdLst/>
            <a:ahLst/>
            <a:cxnLst/>
            <a:rect l="l" t="t" r="r" b="b"/>
            <a:pathLst>
              <a:path w="19847744" h="14939938">
                <a:moveTo>
                  <a:pt x="0" y="0"/>
                </a:moveTo>
                <a:lnTo>
                  <a:pt x="19847744" y="0"/>
                </a:lnTo>
                <a:lnTo>
                  <a:pt x="19847744" y="14939938"/>
                </a:lnTo>
                <a:lnTo>
                  <a:pt x="0" y="149399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922974" y="4110985"/>
            <a:ext cx="9292181" cy="2045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28"/>
              </a:lnSpc>
            </a:pPr>
            <a:r>
              <a:rPr lang="en-US" sz="13383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499918" y="9638067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7" name="Freeform 7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5677881" y="6506655"/>
            <a:ext cx="1242423" cy="1242423"/>
          </a:xfrm>
          <a:custGeom>
            <a:avLst/>
            <a:gdLst/>
            <a:ahLst/>
            <a:cxnLst/>
            <a:rect l="l" t="t" r="r" b="b"/>
            <a:pathLst>
              <a:path w="1242423" h="1242423">
                <a:moveTo>
                  <a:pt x="0" y="0"/>
                </a:moveTo>
                <a:lnTo>
                  <a:pt x="1242423" y="0"/>
                </a:lnTo>
                <a:lnTo>
                  <a:pt x="1242423" y="1242423"/>
                </a:lnTo>
                <a:lnTo>
                  <a:pt x="0" y="12424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479962" y="2194067"/>
            <a:ext cx="8395838" cy="5818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33"/>
              </a:lnSpc>
            </a:pPr>
            <a:r>
              <a:rPr lang="en-US" sz="9453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Table </a:t>
            </a:r>
          </a:p>
          <a:p>
            <a:pPr algn="l">
              <a:lnSpc>
                <a:spcPts val="11533"/>
              </a:lnSpc>
            </a:pPr>
            <a:r>
              <a:rPr lang="en-US" sz="9453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of </a:t>
            </a:r>
          </a:p>
          <a:p>
            <a:pPr algn="l">
              <a:lnSpc>
                <a:spcPts val="11533"/>
              </a:lnSpc>
            </a:pPr>
            <a:r>
              <a:rPr lang="en-US" sz="9453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Contents</a:t>
            </a:r>
          </a:p>
          <a:p>
            <a:pPr algn="l">
              <a:lnSpc>
                <a:spcPts val="11533"/>
              </a:lnSpc>
            </a:pPr>
            <a:endParaRPr lang="en-US" sz="9453">
              <a:solidFill>
                <a:srgbClr val="1F202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7790791" y="215095"/>
          <a:ext cx="8598022" cy="9557555"/>
        </p:xfrm>
        <a:graphic>
          <a:graphicData uri="http://schemas.openxmlformats.org/drawingml/2006/table">
            <a:tbl>
              <a:tblPr/>
              <a:tblGrid>
                <a:gridCol w="6023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49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0575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7402C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Introduction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39"/>
                        </a:lnSpc>
                        <a:defRPr/>
                      </a:pPr>
                      <a:r>
                        <a:rPr lang="en-US" sz="2599" b="1">
                          <a:solidFill>
                            <a:srgbClr val="1CAF66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3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0575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7402C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Motivation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39"/>
                        </a:lnSpc>
                        <a:defRPr/>
                      </a:pPr>
                      <a:r>
                        <a:rPr lang="en-US" sz="2599" b="1">
                          <a:solidFill>
                            <a:srgbClr val="1CAF66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4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0575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7402C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Real-World Relevance 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39"/>
                        </a:lnSpc>
                        <a:defRPr/>
                      </a:pPr>
                      <a:r>
                        <a:rPr lang="en-US" sz="2599" b="1">
                          <a:solidFill>
                            <a:srgbClr val="1CAF66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5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0575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7402C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Siamese Network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39"/>
                        </a:lnSpc>
                        <a:defRPr/>
                      </a:pPr>
                      <a:r>
                        <a:rPr lang="en-US" sz="2599" b="1">
                          <a:solidFill>
                            <a:srgbClr val="1CAF66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6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1615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7402C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Architecture Overview &amp; Structure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39"/>
                        </a:lnSpc>
                        <a:defRPr/>
                      </a:pPr>
                      <a:r>
                        <a:rPr lang="en-US" sz="2599" b="1">
                          <a:solidFill>
                            <a:srgbClr val="1CAF66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7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0575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7402C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Basic Architecture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39"/>
                        </a:lnSpc>
                        <a:defRPr/>
                      </a:pPr>
                      <a:r>
                        <a:rPr lang="en-US" sz="2599" b="1">
                          <a:solidFill>
                            <a:srgbClr val="1CAF66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9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90575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7402C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Data and Pre-processing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39"/>
                        </a:lnSpc>
                        <a:defRPr/>
                      </a:pPr>
                      <a:r>
                        <a:rPr lang="en-US" sz="2599" b="1">
                          <a:solidFill>
                            <a:srgbClr val="1CAF66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10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11615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7402C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Training Process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39"/>
                        </a:lnSpc>
                        <a:defRPr/>
                      </a:pPr>
                      <a:r>
                        <a:rPr lang="en-US" sz="2599" b="1">
                          <a:solidFill>
                            <a:srgbClr val="1CAF66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11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90575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7402C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Evaluation Metrics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39"/>
                        </a:lnSpc>
                        <a:defRPr/>
                      </a:pPr>
                      <a:r>
                        <a:rPr lang="en-US" sz="2599" b="1">
                          <a:solidFill>
                            <a:srgbClr val="1CAF66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12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90575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7402C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Reslts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39"/>
                        </a:lnSpc>
                        <a:defRPr/>
                      </a:pPr>
                      <a:r>
                        <a:rPr lang="en-US" sz="2599" b="1">
                          <a:solidFill>
                            <a:srgbClr val="1CAF66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13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90575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7402C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Challenges &amp; Solutions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39"/>
                        </a:lnSpc>
                        <a:defRPr/>
                      </a:pPr>
                      <a:r>
                        <a:rPr lang="en-US" sz="2599" b="1">
                          <a:solidFill>
                            <a:srgbClr val="1CAF66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14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19150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endParaRPr lang="en-US" sz="1100"/>
                    </a:p>
                  </a:txBody>
                  <a:tcPr marL="114300" marR="114300" marT="114300" marB="1143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39"/>
                        </a:lnSpc>
                        <a:defRPr/>
                      </a:pPr>
                      <a:endParaRPr lang="en-US" sz="1100"/>
                    </a:p>
                  </a:txBody>
                  <a:tcPr marL="114300" marR="114300" marT="114300" marB="1143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1" name="Freeform 11"/>
          <p:cNvSpPr/>
          <p:nvPr/>
        </p:nvSpPr>
        <p:spPr>
          <a:xfrm rot="6239147" flipH="1">
            <a:off x="-3722065" y="-77482"/>
            <a:ext cx="13790277" cy="10380318"/>
          </a:xfrm>
          <a:custGeom>
            <a:avLst/>
            <a:gdLst/>
            <a:ahLst/>
            <a:cxnLst/>
            <a:rect l="l" t="t" r="r" b="b"/>
            <a:pathLst>
              <a:path w="13790277" h="10380318">
                <a:moveTo>
                  <a:pt x="13790277" y="0"/>
                </a:moveTo>
                <a:lnTo>
                  <a:pt x="0" y="0"/>
                </a:lnTo>
                <a:lnTo>
                  <a:pt x="0" y="10380318"/>
                </a:lnTo>
                <a:lnTo>
                  <a:pt x="13790277" y="10380318"/>
                </a:lnTo>
                <a:lnTo>
                  <a:pt x="13790277" y="0"/>
                </a:lnTo>
                <a:close/>
              </a:path>
            </a:pathLst>
          </a:custGeom>
          <a:blipFill>
            <a:blip r:embed="rId6">
              <a:alphaModFix amt="5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977558" y="514350"/>
            <a:ext cx="1242423" cy="1242423"/>
          </a:xfrm>
          <a:custGeom>
            <a:avLst/>
            <a:gdLst/>
            <a:ahLst/>
            <a:cxnLst/>
            <a:rect l="l" t="t" r="r" b="b"/>
            <a:pathLst>
              <a:path w="1242423" h="1242423">
                <a:moveTo>
                  <a:pt x="0" y="0"/>
                </a:moveTo>
                <a:lnTo>
                  <a:pt x="1242423" y="0"/>
                </a:lnTo>
                <a:lnTo>
                  <a:pt x="1242423" y="1242423"/>
                </a:lnTo>
                <a:lnTo>
                  <a:pt x="0" y="12424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144683" y="3653613"/>
            <a:ext cx="8016707" cy="6544251"/>
          </a:xfrm>
          <a:custGeom>
            <a:avLst/>
            <a:gdLst/>
            <a:ahLst/>
            <a:cxnLst/>
            <a:rect l="l" t="t" r="r" b="b"/>
            <a:pathLst>
              <a:path w="8016707" h="6544251">
                <a:moveTo>
                  <a:pt x="0" y="0"/>
                </a:moveTo>
                <a:lnTo>
                  <a:pt x="8016707" y="0"/>
                </a:lnTo>
                <a:lnTo>
                  <a:pt x="8016707" y="6544251"/>
                </a:lnTo>
                <a:lnTo>
                  <a:pt x="0" y="65442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19176" y="2272955"/>
            <a:ext cx="532848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028700" y="676921"/>
            <a:ext cx="532848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Introduction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2401390"/>
            <a:ext cx="15122210" cy="1869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68A"/>
                </a:solidFill>
                <a:latin typeface="Open Sans"/>
                <a:ea typeface="Open Sans"/>
                <a:cs typeface="Open Sans"/>
                <a:sym typeface="Open Sans"/>
              </a:rPr>
              <a:t>What is Signature Verification?</a:t>
            </a:r>
          </a:p>
          <a:p>
            <a:pPr marL="719501" lvl="1" indent="-359750" algn="l">
              <a:lnSpc>
                <a:spcPts val="4665"/>
              </a:lnSpc>
              <a:buFont typeface="Arial"/>
              <a:buChar char="•"/>
            </a:pPr>
            <a:r>
              <a:rPr lang="en-US" sz="333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 crucial process for authentication and security.</a:t>
            </a:r>
          </a:p>
          <a:p>
            <a:pPr marL="719501" lvl="1" indent="-359750" algn="l">
              <a:lnSpc>
                <a:spcPts val="4665"/>
              </a:lnSpc>
              <a:spcBef>
                <a:spcPct val="0"/>
              </a:spcBef>
              <a:buFont typeface="Arial"/>
              <a:buChar char="•"/>
            </a:pPr>
            <a:r>
              <a:rPr lang="en-US" sz="333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Used in banking, legal documentation, and identity verification.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5271576"/>
            <a:ext cx="9390476" cy="3640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68A"/>
                </a:solidFill>
                <a:latin typeface="Open Sans"/>
                <a:ea typeface="Open Sans"/>
                <a:cs typeface="Open Sans"/>
                <a:sym typeface="Open Sans"/>
              </a:rPr>
              <a:t>Challenges in Traditional Methods</a:t>
            </a:r>
          </a:p>
          <a:p>
            <a:pPr marL="719501" lvl="1" indent="-359750" algn="l">
              <a:lnSpc>
                <a:spcPts val="4665"/>
              </a:lnSpc>
              <a:buFont typeface="Arial"/>
              <a:buChar char="•"/>
            </a:pPr>
            <a:r>
              <a:rPr lang="en-US" sz="333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Manual verification is time-consuming and error-prone.</a:t>
            </a:r>
          </a:p>
          <a:p>
            <a:pPr marL="719501" lvl="1" indent="-359750" algn="l">
              <a:lnSpc>
                <a:spcPts val="4665"/>
              </a:lnSpc>
              <a:buFont typeface="Arial"/>
              <a:buChar char="•"/>
            </a:pPr>
            <a:r>
              <a:rPr lang="en-US" sz="333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Rule-based algorithms may fail with variations in signatures.</a:t>
            </a:r>
          </a:p>
          <a:p>
            <a:pPr algn="l">
              <a:lnSpc>
                <a:spcPts val="4665"/>
              </a:lnSpc>
              <a:spcBef>
                <a:spcPct val="0"/>
              </a:spcBef>
            </a:pPr>
            <a:endParaRPr lang="en-US" sz="3332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334820"/>
            <a:ext cx="18976367" cy="14284029"/>
          </a:xfrm>
          <a:custGeom>
            <a:avLst/>
            <a:gdLst/>
            <a:ahLst/>
            <a:cxnLst/>
            <a:rect l="l" t="t" r="r" b="b"/>
            <a:pathLst>
              <a:path w="18976367" h="14284029">
                <a:moveTo>
                  <a:pt x="0" y="0"/>
                </a:moveTo>
                <a:lnTo>
                  <a:pt x="18976367" y="0"/>
                </a:lnTo>
                <a:lnTo>
                  <a:pt x="18976367" y="14284029"/>
                </a:lnTo>
                <a:lnTo>
                  <a:pt x="0" y="142840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86210" y="6072544"/>
            <a:ext cx="4753659" cy="3395471"/>
          </a:xfrm>
          <a:custGeom>
            <a:avLst/>
            <a:gdLst/>
            <a:ahLst/>
            <a:cxnLst/>
            <a:rect l="l" t="t" r="r" b="b"/>
            <a:pathLst>
              <a:path w="4753659" h="3395471">
                <a:moveTo>
                  <a:pt x="0" y="0"/>
                </a:moveTo>
                <a:lnTo>
                  <a:pt x="4753659" y="0"/>
                </a:lnTo>
                <a:lnTo>
                  <a:pt x="4753659" y="3395471"/>
                </a:lnTo>
                <a:lnTo>
                  <a:pt x="0" y="33954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676921"/>
            <a:ext cx="11037074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Motivation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812811" y="952500"/>
            <a:ext cx="7446489" cy="4565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68A"/>
                </a:solidFill>
                <a:latin typeface="Open Sans"/>
                <a:ea typeface="Open Sans"/>
                <a:cs typeface="Open Sans"/>
                <a:sym typeface="Open Sans"/>
              </a:rPr>
              <a:t>Power of Artificial Neural Networks (ANN)</a:t>
            </a:r>
          </a:p>
          <a:p>
            <a:pPr algn="l">
              <a:lnSpc>
                <a:spcPts val="5599"/>
              </a:lnSpc>
            </a:pPr>
            <a:endParaRPr lang="en-US" sz="3999">
              <a:solidFill>
                <a:srgbClr val="00068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18947" lvl="1" indent="-359473" algn="l">
              <a:lnSpc>
                <a:spcPts val="4661"/>
              </a:lnSpc>
              <a:buFont typeface="Arial"/>
              <a:buChar char="•"/>
            </a:pPr>
            <a:r>
              <a:rPr lang="en-US" sz="332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Can learn complex signature patterns and detect fakes effectively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endParaRPr lang="en-US" sz="3329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2365399"/>
            <a:ext cx="6649605" cy="3270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68A"/>
                </a:solidFill>
                <a:latin typeface="Open Sans"/>
                <a:ea typeface="Open Sans"/>
                <a:cs typeface="Open Sans"/>
                <a:sym typeface="Open Sans"/>
              </a:rPr>
              <a:t> Growing security concerns</a:t>
            </a:r>
          </a:p>
          <a:p>
            <a:pPr algn="l">
              <a:lnSpc>
                <a:spcPts val="5599"/>
              </a:lnSpc>
            </a:pPr>
            <a:endParaRPr lang="en-US" sz="3999">
              <a:solidFill>
                <a:srgbClr val="00068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18947" lvl="1" indent="-359473" algn="l">
              <a:lnSpc>
                <a:spcPts val="4661"/>
              </a:lnSpc>
              <a:buFont typeface="Arial"/>
              <a:buChar char="•"/>
            </a:pPr>
            <a:r>
              <a:rPr lang="en-US" sz="332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Increase in fake signatures and identity theft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endParaRPr lang="en-US" sz="3329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468594" y="6397649"/>
            <a:ext cx="8562127" cy="3270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68A"/>
                </a:solidFill>
                <a:latin typeface="Open Sans"/>
                <a:ea typeface="Open Sans"/>
                <a:cs typeface="Open Sans"/>
                <a:sym typeface="Open Sans"/>
              </a:rPr>
              <a:t> Limitations of manual verification </a:t>
            </a:r>
          </a:p>
          <a:p>
            <a:pPr algn="l">
              <a:lnSpc>
                <a:spcPts val="5599"/>
              </a:lnSpc>
            </a:pPr>
            <a:endParaRPr lang="en-US" sz="3999">
              <a:solidFill>
                <a:srgbClr val="00068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18947" lvl="1" indent="-359473" algn="l">
              <a:lnSpc>
                <a:spcPts val="4661"/>
              </a:lnSpc>
              <a:buFont typeface="Arial"/>
              <a:buChar char="•"/>
            </a:pPr>
            <a:r>
              <a:rPr lang="en-US" sz="332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Prone to human error, time-consuming, and inconsistent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endParaRPr lang="en-US" sz="3329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2116078" y="525887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637458" y="93810"/>
            <a:ext cx="1242423" cy="1242423"/>
          </a:xfrm>
          <a:custGeom>
            <a:avLst/>
            <a:gdLst/>
            <a:ahLst/>
            <a:cxnLst/>
            <a:rect l="l" t="t" r="r" b="b"/>
            <a:pathLst>
              <a:path w="1242423" h="1242423">
                <a:moveTo>
                  <a:pt x="0" y="0"/>
                </a:moveTo>
                <a:lnTo>
                  <a:pt x="1242423" y="0"/>
                </a:lnTo>
                <a:lnTo>
                  <a:pt x="1242423" y="1242423"/>
                </a:lnTo>
                <a:lnTo>
                  <a:pt x="0" y="12424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6139790"/>
            <a:ext cx="4255467" cy="3118510"/>
          </a:xfrm>
          <a:custGeom>
            <a:avLst/>
            <a:gdLst/>
            <a:ahLst/>
            <a:cxnLst/>
            <a:rect l="l" t="t" r="r" b="b"/>
            <a:pathLst>
              <a:path w="4255467" h="3118510">
                <a:moveTo>
                  <a:pt x="0" y="0"/>
                </a:moveTo>
                <a:lnTo>
                  <a:pt x="4255467" y="0"/>
                </a:lnTo>
                <a:lnTo>
                  <a:pt x="4255467" y="3118510"/>
                </a:lnTo>
                <a:lnTo>
                  <a:pt x="0" y="31185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3349412" y="3305502"/>
            <a:ext cx="4697970" cy="4660295"/>
          </a:xfrm>
          <a:custGeom>
            <a:avLst/>
            <a:gdLst/>
            <a:ahLst/>
            <a:cxnLst/>
            <a:rect l="l" t="t" r="r" b="b"/>
            <a:pathLst>
              <a:path w="4697970" h="4660295">
                <a:moveTo>
                  <a:pt x="0" y="0"/>
                </a:moveTo>
                <a:lnTo>
                  <a:pt x="4697970" y="0"/>
                </a:lnTo>
                <a:lnTo>
                  <a:pt x="4697970" y="4660295"/>
                </a:lnTo>
                <a:lnTo>
                  <a:pt x="0" y="46602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546" b="-83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676921"/>
            <a:ext cx="11037074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Real-World Relevance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2365399"/>
            <a:ext cx="6649605" cy="327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68A"/>
                </a:solidFill>
                <a:latin typeface="Open Sans"/>
                <a:ea typeface="Open Sans"/>
                <a:cs typeface="Open Sans"/>
                <a:sym typeface="Open Sans"/>
              </a:rPr>
              <a:t>Banking &amp; Finance</a:t>
            </a:r>
          </a:p>
          <a:p>
            <a:pPr algn="l">
              <a:lnSpc>
                <a:spcPts val="5599"/>
              </a:lnSpc>
            </a:pPr>
            <a:endParaRPr lang="en-US" sz="3999">
              <a:solidFill>
                <a:srgbClr val="00068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18947" lvl="1" indent="-359473" algn="l">
              <a:lnSpc>
                <a:spcPts val="4661"/>
              </a:lnSpc>
              <a:buFont typeface="Arial"/>
              <a:buChar char="•"/>
            </a:pPr>
            <a:r>
              <a:rPr lang="en-US" sz="332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Prevents check fake and unauthorized transactions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endParaRPr lang="en-US" sz="3329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917844" y="821269"/>
            <a:ext cx="6649605" cy="3164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68A"/>
                </a:solidFill>
                <a:latin typeface="Open Sans"/>
                <a:ea typeface="Open Sans"/>
                <a:cs typeface="Open Sans"/>
                <a:sym typeface="Open Sans"/>
              </a:rPr>
              <a:t>Legal &amp; Government </a:t>
            </a:r>
          </a:p>
          <a:p>
            <a:pPr algn="l">
              <a:lnSpc>
                <a:spcPts val="5599"/>
              </a:lnSpc>
            </a:pPr>
            <a:endParaRPr lang="en-US" sz="3999">
              <a:solidFill>
                <a:srgbClr val="00068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18947" lvl="1" indent="-359473" algn="l">
              <a:lnSpc>
                <a:spcPts val="4661"/>
              </a:lnSpc>
              <a:buFont typeface="Arial"/>
              <a:buChar char="•"/>
            </a:pPr>
            <a:r>
              <a:rPr lang="en-US" sz="332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Ensures authenticity in contracts and official documents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099566" y="6397649"/>
            <a:ext cx="6649605" cy="3270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68A"/>
                </a:solidFill>
                <a:latin typeface="Open Sans"/>
                <a:ea typeface="Open Sans"/>
                <a:cs typeface="Open Sans"/>
                <a:sym typeface="Open Sans"/>
              </a:rPr>
              <a:t>Corporate &amp; Employment</a:t>
            </a:r>
          </a:p>
          <a:p>
            <a:pPr algn="l">
              <a:lnSpc>
                <a:spcPts val="5599"/>
              </a:lnSpc>
            </a:pPr>
            <a:endParaRPr lang="en-US" sz="3999">
              <a:solidFill>
                <a:srgbClr val="00068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18947" lvl="1" indent="-359473" algn="l">
              <a:lnSpc>
                <a:spcPts val="4661"/>
              </a:lnSpc>
              <a:buFont typeface="Arial"/>
              <a:buChar char="•"/>
            </a:pPr>
            <a:r>
              <a:rPr lang="en-US" sz="332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Verifies signatures in HR and business records.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endParaRPr lang="en-US" sz="3329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87897" y="573982"/>
            <a:ext cx="15912206" cy="185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320"/>
              </a:lnSpc>
              <a:spcBef>
                <a:spcPct val="0"/>
              </a:spcBef>
            </a:pPr>
            <a:r>
              <a:rPr lang="en-US" sz="6000" u="none" strike="noStrike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Siamese Network</a:t>
            </a:r>
          </a:p>
          <a:p>
            <a:pPr marL="0" lvl="0" indent="0" algn="l">
              <a:lnSpc>
                <a:spcPts val="7320"/>
              </a:lnSpc>
              <a:spcBef>
                <a:spcPct val="0"/>
              </a:spcBef>
            </a:pPr>
            <a:endParaRPr lang="en-US" sz="6000" u="none" strike="noStrike">
              <a:solidFill>
                <a:srgbClr val="7402C6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87897" y="2103278"/>
            <a:ext cx="7120533" cy="587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8"/>
              </a:lnSpc>
            </a:pPr>
            <a:r>
              <a:rPr lang="en-US" sz="3491" b="1">
                <a:solidFill>
                  <a:srgbClr val="1F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Why Choose a Siamese Network?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53492" y="3206086"/>
            <a:ext cx="15688768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7402C6"/>
                </a:solidFill>
                <a:latin typeface="Canva Sans"/>
                <a:ea typeface="Canva Sans"/>
                <a:cs typeface="Canva Sans"/>
                <a:sym typeface="Canva Sans"/>
              </a:rPr>
              <a:t>Siamese networks are ideal for this, as they compare two inputs and determine their similarity.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87897" y="4821136"/>
            <a:ext cx="8115419" cy="587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8"/>
              </a:lnSpc>
            </a:pPr>
            <a:r>
              <a:rPr lang="en-US" sz="3491" b="1">
                <a:solidFill>
                  <a:srgbClr val="1F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Alternative Architectures Considered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53492" y="6065939"/>
            <a:ext cx="15688768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7402C6"/>
                </a:solidFill>
                <a:latin typeface="Canva Sans"/>
                <a:ea typeface="Canva Sans"/>
                <a:cs typeface="Canva Sans"/>
                <a:sym typeface="Canva Sans"/>
              </a:rPr>
              <a:t>CNN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7402C6"/>
                </a:solidFill>
                <a:latin typeface="Canva Sans"/>
                <a:ea typeface="Canva Sans"/>
                <a:cs typeface="Canva Sans"/>
                <a:sym typeface="Canva Sans"/>
              </a:rPr>
              <a:t>RNN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sp>
        <p:nvSpPr>
          <p:cNvPr id="11" name="Freeform 11"/>
          <p:cNvSpPr/>
          <p:nvPr/>
        </p:nvSpPr>
        <p:spPr>
          <a:xfrm rot="3403908">
            <a:off x="10073683" y="5704869"/>
            <a:ext cx="6035812" cy="4021359"/>
          </a:xfrm>
          <a:custGeom>
            <a:avLst/>
            <a:gdLst/>
            <a:ahLst/>
            <a:cxnLst/>
            <a:rect l="l" t="t" r="r" b="b"/>
            <a:pathLst>
              <a:path w="6035812" h="4021359">
                <a:moveTo>
                  <a:pt x="0" y="0"/>
                </a:moveTo>
                <a:lnTo>
                  <a:pt x="6035812" y="0"/>
                </a:lnTo>
                <a:lnTo>
                  <a:pt x="6035812" y="4021359"/>
                </a:lnTo>
                <a:lnTo>
                  <a:pt x="0" y="40213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69317" y="695971"/>
            <a:ext cx="18976367" cy="14284029"/>
          </a:xfrm>
          <a:custGeom>
            <a:avLst/>
            <a:gdLst/>
            <a:ahLst/>
            <a:cxnLst/>
            <a:rect l="l" t="t" r="r" b="b"/>
            <a:pathLst>
              <a:path w="18976367" h="14284029">
                <a:moveTo>
                  <a:pt x="0" y="0"/>
                </a:moveTo>
                <a:lnTo>
                  <a:pt x="18976367" y="0"/>
                </a:lnTo>
                <a:lnTo>
                  <a:pt x="18976367" y="14284029"/>
                </a:lnTo>
                <a:lnTo>
                  <a:pt x="0" y="142840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187897" y="676921"/>
            <a:ext cx="15912206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320"/>
              </a:lnSpc>
              <a:spcBef>
                <a:spcPct val="0"/>
              </a:spcBef>
            </a:pPr>
            <a:r>
              <a:rPr lang="en-US" sz="6000" u="none" strike="noStrike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Architecture Overview &amp; Structure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49035" y="2104158"/>
            <a:ext cx="2708791" cy="587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8"/>
              </a:lnSpc>
            </a:pPr>
            <a:r>
              <a:rPr lang="en-US" sz="3491" b="1">
                <a:solidFill>
                  <a:srgbClr val="1F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Input Layers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835024" y="2925539"/>
            <a:ext cx="15688768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7402C6"/>
                </a:solidFill>
                <a:latin typeface="Canva Sans"/>
                <a:ea typeface="Canva Sans"/>
                <a:cs typeface="Canva Sans"/>
                <a:sym typeface="Canva Sans"/>
              </a:rPr>
              <a:t>Two inputs, one for each signature image.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7402C6"/>
                </a:solidFill>
                <a:latin typeface="Canva Sans"/>
                <a:ea typeface="Canva Sans"/>
                <a:cs typeface="Canva Sans"/>
                <a:sym typeface="Canva Sans"/>
              </a:rPr>
              <a:t>Shape: (128, 128, 1) (grayscale images).</a:t>
            </a: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7402C6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87897" y="4530183"/>
            <a:ext cx="4038481" cy="587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8"/>
              </a:lnSpc>
            </a:pPr>
            <a:r>
              <a:rPr lang="en-US" sz="3491" b="1">
                <a:solidFill>
                  <a:srgbClr val="1F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Embedding Model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35024" y="6120549"/>
            <a:ext cx="16391263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7402C6"/>
                </a:solidFill>
                <a:latin typeface="Canva Sans"/>
                <a:ea typeface="Canva Sans"/>
                <a:cs typeface="Canva Sans"/>
                <a:sym typeface="Canva Sans"/>
              </a:rPr>
              <a:t>4 Conv2D layers with increasing filters: 64, 128, 256, 512.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7402C6"/>
                </a:solidFill>
                <a:latin typeface="Canva Sans"/>
                <a:ea typeface="Canva Sans"/>
                <a:cs typeface="Canva Sans"/>
                <a:sym typeface="Canva Sans"/>
              </a:rPr>
              <a:t>ReLU to introduce non-linearity.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91498" y="5496980"/>
            <a:ext cx="4227076" cy="537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00068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Convolutional Layers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91498" y="7458494"/>
            <a:ext cx="2909411" cy="537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00068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Pooling Layers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35024" y="8234463"/>
            <a:ext cx="16391263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7402C6"/>
                </a:solidFill>
                <a:latin typeface="Canva Sans"/>
                <a:ea typeface="Canva Sans"/>
                <a:cs typeface="Canva Sans"/>
                <a:sym typeface="Canva Sans"/>
              </a:rPr>
              <a:t>MaxPooling2D to reduce spatial dimensions after each convolution.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88367" y="695971"/>
            <a:ext cx="18976367" cy="14284029"/>
          </a:xfrm>
          <a:custGeom>
            <a:avLst/>
            <a:gdLst/>
            <a:ahLst/>
            <a:cxnLst/>
            <a:rect l="l" t="t" r="r" b="b"/>
            <a:pathLst>
              <a:path w="18976367" h="14284029">
                <a:moveTo>
                  <a:pt x="0" y="0"/>
                </a:moveTo>
                <a:lnTo>
                  <a:pt x="18976367" y="0"/>
                </a:lnTo>
                <a:lnTo>
                  <a:pt x="18976367" y="14284029"/>
                </a:lnTo>
                <a:lnTo>
                  <a:pt x="0" y="142840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990432" y="823998"/>
            <a:ext cx="15912206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320"/>
              </a:lnSpc>
              <a:spcBef>
                <a:spcPct val="0"/>
              </a:spcBef>
            </a:pPr>
            <a:r>
              <a:rPr lang="en-US" sz="6000" u="none" strike="noStrike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Architecture Overview &amp; Structure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90432" y="2104158"/>
            <a:ext cx="3225998" cy="587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8"/>
              </a:lnSpc>
            </a:pPr>
            <a:r>
              <a:rPr lang="en-US" sz="3491" b="1">
                <a:solidFill>
                  <a:srgbClr val="1F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Distance Layer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835024" y="2925539"/>
            <a:ext cx="15688768" cy="2223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7402C6"/>
                </a:solidFill>
                <a:latin typeface="Canva Sans"/>
                <a:ea typeface="Canva Sans"/>
                <a:cs typeface="Canva Sans"/>
                <a:sym typeface="Canva Sans"/>
              </a:rPr>
              <a:t>Measures similarity between the two embeddings.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7402C6"/>
                </a:solidFill>
                <a:latin typeface="Canva Sans"/>
                <a:ea typeface="Canva Sans"/>
                <a:cs typeface="Canva Sans"/>
                <a:sym typeface="Canva Sans"/>
              </a:rPr>
              <a:t>Used instead of concatenation, ensuring the model focuses on comparing features.</a:t>
            </a: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7402C6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90432" y="4671277"/>
            <a:ext cx="5088374" cy="587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8"/>
              </a:lnSpc>
            </a:pPr>
            <a:r>
              <a:rPr lang="en-US" sz="3491" b="1">
                <a:solidFill>
                  <a:srgbClr val="1F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Fully Connected Layers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35024" y="5496980"/>
            <a:ext cx="16391263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7402C6"/>
                </a:solidFill>
                <a:latin typeface="Canva Sans"/>
                <a:ea typeface="Canva Sans"/>
                <a:cs typeface="Canva Sans"/>
                <a:sym typeface="Canva Sans"/>
              </a:rPr>
              <a:t>Dense layer with 64 neurons, ReLU activation.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61975" y="6587275"/>
            <a:ext cx="2521625" cy="537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00068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Output layer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35024" y="7540488"/>
            <a:ext cx="16391263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7402C6"/>
                </a:solidFill>
                <a:latin typeface="Canva Sans"/>
                <a:ea typeface="Canva Sans"/>
                <a:cs typeface="Canva Sans"/>
                <a:sym typeface="Canva Sans"/>
              </a:rPr>
              <a:t> Sigmoid activation to classify as genuine or forged (binary output).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08</a:t>
            </a:r>
          </a:p>
        </p:txBody>
      </p:sp>
      <p:sp>
        <p:nvSpPr>
          <p:cNvPr id="14" name="Freeform 14"/>
          <p:cNvSpPr/>
          <p:nvPr/>
        </p:nvSpPr>
        <p:spPr>
          <a:xfrm>
            <a:off x="-678842" y="695971"/>
            <a:ext cx="18976367" cy="14284029"/>
          </a:xfrm>
          <a:custGeom>
            <a:avLst/>
            <a:gdLst/>
            <a:ahLst/>
            <a:cxnLst/>
            <a:rect l="l" t="t" r="r" b="b"/>
            <a:pathLst>
              <a:path w="18976367" h="14284029">
                <a:moveTo>
                  <a:pt x="0" y="0"/>
                </a:moveTo>
                <a:lnTo>
                  <a:pt x="18976367" y="0"/>
                </a:lnTo>
                <a:lnTo>
                  <a:pt x="18976367" y="14284029"/>
                </a:lnTo>
                <a:lnTo>
                  <a:pt x="0" y="142840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78119" y="2601742"/>
            <a:ext cx="16531762" cy="5153766"/>
          </a:xfrm>
          <a:custGeom>
            <a:avLst/>
            <a:gdLst/>
            <a:ahLst/>
            <a:cxnLst/>
            <a:rect l="l" t="t" r="r" b="b"/>
            <a:pathLst>
              <a:path w="16531762" h="5153766">
                <a:moveTo>
                  <a:pt x="0" y="0"/>
                </a:moveTo>
                <a:lnTo>
                  <a:pt x="16531762" y="0"/>
                </a:lnTo>
                <a:lnTo>
                  <a:pt x="16531762" y="5153766"/>
                </a:lnTo>
                <a:lnTo>
                  <a:pt x="0" y="51537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90" r="-6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187897" y="676921"/>
            <a:ext cx="15912206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320"/>
              </a:lnSpc>
              <a:spcBef>
                <a:spcPct val="0"/>
              </a:spcBef>
            </a:pP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Basic </a:t>
            </a:r>
            <a:r>
              <a:rPr lang="en-US" sz="6000" u="none" strike="noStrike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Architecture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511</Words>
  <Application>Microsoft Office PowerPoint</Application>
  <PresentationFormat>Custom</PresentationFormat>
  <Paragraphs>179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Inter Bold</vt:lpstr>
      <vt:lpstr>Canva Sans</vt:lpstr>
      <vt:lpstr>Arimo</vt:lpstr>
      <vt:lpstr>Open Sans</vt:lpstr>
      <vt:lpstr>Anton</vt:lpstr>
      <vt:lpstr>Arial</vt:lpstr>
      <vt:lpstr>Canva Sans Bold</vt:lpstr>
      <vt:lpstr>Open Sans Bold</vt:lpstr>
      <vt:lpstr>Calibri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SIGNATURE VARIFICATION USING ANN</dc:title>
  <cp:lastModifiedBy>Dineth Shaky@</cp:lastModifiedBy>
  <cp:revision>2</cp:revision>
  <dcterms:created xsi:type="dcterms:W3CDTF">2006-08-16T00:00:00Z</dcterms:created>
  <dcterms:modified xsi:type="dcterms:W3CDTF">2025-03-03T15:08:53Z</dcterms:modified>
  <dc:identifier>DAGfCQE9lpI</dc:identifier>
</cp:coreProperties>
</file>